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0" r:id="rId2"/>
    <p:sldId id="281" r:id="rId3"/>
    <p:sldId id="289" r:id="rId4"/>
    <p:sldId id="259" r:id="rId5"/>
    <p:sldId id="258" r:id="rId6"/>
    <p:sldId id="288" r:id="rId7"/>
    <p:sldId id="260" r:id="rId8"/>
    <p:sldId id="282" r:id="rId9"/>
    <p:sldId id="261" r:id="rId10"/>
    <p:sldId id="283" r:id="rId11"/>
    <p:sldId id="267" r:id="rId12"/>
    <p:sldId id="285" r:id="rId13"/>
    <p:sldId id="270" r:id="rId14"/>
    <p:sldId id="271" r:id="rId15"/>
    <p:sldId id="272" r:id="rId16"/>
    <p:sldId id="273" r:id="rId17"/>
    <p:sldId id="274" r:id="rId18"/>
    <p:sldId id="284" r:id="rId19"/>
    <p:sldId id="276" r:id="rId20"/>
    <p:sldId id="277" r:id="rId21"/>
    <p:sldId id="278"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E34E74-66D9-44CA-9986-15E554D4408B}" type="datetimeFigureOut">
              <a:rPr lang="en-US" smtClean="0"/>
              <a:pPr/>
              <a:t>10/27/2020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0B36D01-C432-4AB3-AF8F-8869F869EB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36D01-C432-4AB3-AF8F-8869F869EB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36D01-C432-4AB3-AF8F-8869F869EB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36D01-C432-4AB3-AF8F-8869F869EBB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B36D01-C432-4AB3-AF8F-8869F869EBB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B36D01-C432-4AB3-AF8F-8869F869EBB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0B36D01-C432-4AB3-AF8F-8869F869EB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0B36D01-C432-4AB3-AF8F-8869F869EBB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E34E74-66D9-44CA-9986-15E554D4408B}" type="datetimeFigureOut">
              <a:rPr lang="en-US" smtClean="0"/>
              <a:pPr/>
              <a:t>10/27/2020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0B36D01-C432-4AB3-AF8F-8869F869EB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DE34E74-66D9-44CA-9986-15E554D4408B}" type="datetimeFigureOut">
              <a:rPr lang="en-US" smtClean="0"/>
              <a:pPr/>
              <a:t>10/27/2020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0B36D01-C432-4AB3-AF8F-8869F869EB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E34E74-66D9-44CA-9986-15E554D4408B}" type="datetimeFigureOut">
              <a:rPr lang="en-US" smtClean="0"/>
              <a:pPr/>
              <a:t>10/27/2020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0B36D01-C432-4AB3-AF8F-8869F869EBB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E34E74-66D9-44CA-9986-15E554D4408B}" type="datetimeFigureOut">
              <a:rPr lang="en-US" smtClean="0"/>
              <a:pPr/>
              <a:t>10/27/2020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0B36D01-C432-4AB3-AF8F-8869F869EB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3.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3.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19200" y="381000"/>
            <a:ext cx="6760535" cy="5334000"/>
          </a:xfr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75851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0600" y="1066800"/>
            <a:ext cx="7162800" cy="4876799"/>
          </a:xfrm>
        </p:spPr>
      </p:pic>
      <p:sp>
        <p:nvSpPr>
          <p:cNvPr id="3" name="Title 2"/>
          <p:cNvSpPr>
            <a:spLocks noGrp="1"/>
          </p:cNvSpPr>
          <p:nvPr>
            <p:ph type="title"/>
          </p:nvPr>
        </p:nvSpPr>
        <p:spPr/>
        <p:txBody>
          <a:bodyPr/>
          <a:lstStyle/>
          <a:p>
            <a:pPr algn="ctr"/>
            <a:r>
              <a:rPr lang="fa-IR" dirty="0" smtClean="0"/>
              <a:t>مخاطرات بهداشت شغلي پرستاران</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24585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7543800" cy="5092891"/>
          </a:xfrm>
        </p:spPr>
        <p:txBody>
          <a:bodyPr/>
          <a:lstStyle/>
          <a:p>
            <a:pPr algn="r" rtl="1"/>
            <a:endParaRPr lang="fa-IR" dirty="0" smtClean="0"/>
          </a:p>
          <a:p>
            <a:pPr algn="just" rtl="1"/>
            <a:r>
              <a:rPr lang="fa-IR" sz="3200" dirty="0" smtClean="0"/>
              <a:t>پرستاران در يك طيف گسترده كاري در مراكز مراقبت هاي بهداشتي و درماني خصوصي يا دولتي مشغول به فعاليت هستند و چون وظايف كاري آنها بسيار متنوع و گسترده است، پيش بيني كليه خطرات شغلي آنها كمي دشوار به نظر مي رسد. براي اينكه  با مخاطرات شغلي پرستاران بيشتر آشنا شويم بهتر است ابتدا نگاهي اجمالي به مهم ترين وظايف شغلي آنها داشته باشیم. </a:t>
            </a:r>
            <a:endParaRPr lang="en-US" sz="3200" dirty="0"/>
          </a:p>
        </p:txBody>
      </p:sp>
    </p:spTree>
    <p:extLst>
      <p:ext uri="{BB962C8B-B14F-4D97-AF65-F5344CB8AC3E}">
        <p14:creationId xmlns:p14="http://schemas.microsoft.com/office/powerpoint/2010/main" val="1084114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295400"/>
            <a:ext cx="7086600" cy="4648199"/>
          </a:xfrm>
        </p:spPr>
      </p:pic>
      <p:sp>
        <p:nvSpPr>
          <p:cNvPr id="3" name="Title 2"/>
          <p:cNvSpPr>
            <a:spLocks noGrp="1"/>
          </p:cNvSpPr>
          <p:nvPr>
            <p:ph type="title"/>
          </p:nvPr>
        </p:nvSpPr>
        <p:spPr/>
        <p:txBody>
          <a:bodyPr/>
          <a:lstStyle/>
          <a:p>
            <a:r>
              <a:rPr lang="fa-IR" dirty="0" smtClean="0"/>
              <a:t>برخي از مخاطرات عمومي حرفه پرستاری</a:t>
            </a:r>
            <a:endParaRPr lang="en-US" dirty="0"/>
          </a:p>
        </p:txBody>
      </p:sp>
    </p:spTree>
    <p:extLst>
      <p:ext uri="{BB962C8B-B14F-4D97-AF65-F5344CB8AC3E}">
        <p14:creationId xmlns:p14="http://schemas.microsoft.com/office/powerpoint/2010/main" val="2691664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p:spPr>
        <p:txBody>
          <a:bodyPr>
            <a:normAutofit/>
          </a:bodyPr>
          <a:lstStyle/>
          <a:p>
            <a:pPr algn="just" rtl="1">
              <a:lnSpc>
                <a:spcPct val="150000"/>
              </a:lnSpc>
            </a:pPr>
            <a:r>
              <a:rPr lang="fa-IR" dirty="0" smtClean="0"/>
              <a:t>پرستاران ممكن است در معرض ابتلاء به بيماري هاي مسري و عفوني كه از طريق هوا و يا بافت هاي آلوده منتقل مي شوند، مثل سل مقام به دارو يا بيماري هاي عفوني منتقله از طريق خون و يا ترشحات زنده مانند ايدز و هپاتيت  </a:t>
            </a:r>
            <a:r>
              <a:rPr lang="en-US" dirty="0" smtClean="0"/>
              <a:t>B</a:t>
            </a:r>
            <a:r>
              <a:rPr lang="fa-IR" dirty="0" smtClean="0"/>
              <a:t>و</a:t>
            </a:r>
            <a:r>
              <a:rPr lang="en-US" dirty="0" smtClean="0"/>
              <a:t>C </a:t>
            </a:r>
            <a:r>
              <a:rPr lang="fa-IR" dirty="0" smtClean="0"/>
              <a:t>و ساير عفونت هاي فرصت طلب باشند. </a:t>
            </a:r>
          </a:p>
          <a:p>
            <a:pPr algn="just" rtl="1">
              <a:buNone/>
            </a:pPr>
            <a:r>
              <a:rPr lang="fa-IR" dirty="0" smtClean="0"/>
              <a:t> </a:t>
            </a:r>
          </a:p>
          <a:p>
            <a:pPr algn="r" rtl="1"/>
            <a:endParaRPr lang="en-US" dirty="0"/>
          </a:p>
        </p:txBody>
      </p:sp>
      <p:sp>
        <p:nvSpPr>
          <p:cNvPr id="2" name="Title 1"/>
          <p:cNvSpPr>
            <a:spLocks noGrp="1"/>
          </p:cNvSpPr>
          <p:nvPr>
            <p:ph type="title"/>
          </p:nvPr>
        </p:nvSpPr>
        <p:spPr/>
        <p:txBody>
          <a:bodyPr/>
          <a:lstStyle/>
          <a:p>
            <a:pPr algn="r" rtl="1"/>
            <a:r>
              <a:rPr lang="fa-IR" dirty="0" smtClean="0"/>
              <a:t>1- مخاطرات بيولوژيكي</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50894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rtl="1"/>
            <a:r>
              <a:rPr lang="fa-IR" sz="2800" dirty="0" smtClean="0"/>
              <a:t>در محيط بيمارستان پرستاران ممكن است در مواجهه با مواد زير قرار گيرند:</a:t>
            </a:r>
          </a:p>
          <a:p>
            <a:pPr algn="just" rtl="1"/>
            <a:r>
              <a:rPr lang="fa-IR" sz="2800" dirty="0" smtClean="0"/>
              <a:t>-  موادشيميايي مختلف كه  به صورت روزانه براي ضد عفوني و استريل كردن سطوح و وسايل و تجهيزات بكار ميروند. </a:t>
            </a:r>
          </a:p>
          <a:p>
            <a:pPr algn="just" rtl="1"/>
            <a:r>
              <a:rPr lang="fa-IR" sz="2800" dirty="0" smtClean="0"/>
              <a:t>- گازهاي بيهوشي(ازجمله اكسيدنيتروژن،هالوتان،اتردي اتيلن و....) </a:t>
            </a:r>
          </a:p>
          <a:p>
            <a:pPr algn="just" rtl="1"/>
            <a:r>
              <a:rPr lang="fa-IR" sz="2800" dirty="0" smtClean="0"/>
              <a:t>-  داروها </a:t>
            </a:r>
          </a:p>
          <a:p>
            <a:pPr algn="just" rtl="1"/>
            <a:r>
              <a:rPr lang="fa-IR" sz="2800" dirty="0" smtClean="0"/>
              <a:t>-  لاتكس ( دستكش و تجهيزات مصرفي) </a:t>
            </a:r>
          </a:p>
          <a:p>
            <a:pPr algn="just" rtl="1">
              <a:lnSpc>
                <a:spcPct val="120000"/>
              </a:lnSpc>
              <a:buNone/>
            </a:pPr>
            <a:r>
              <a:rPr lang="fa-IR" sz="2600" dirty="0" smtClean="0">
                <a:solidFill>
                  <a:srgbClr val="7030A0"/>
                </a:solidFill>
              </a:rPr>
              <a:t>بنابراين شستن مرتب دست ها براي پيشگيري از اين عفونت ها كه يكي از اصول مهم حرفه اي پرستاري است،  مي تواند منجر به بروز درماتیت هاي تماسي پوست به علت مواجهه بيش از حد با مواد گندزدا و شوينده شود. همچنان خطر در هنگام تزريق و استفاده از سرنگ و سوزن يكي ديگر از نگراني هاي شغلي پرستاران است. </a:t>
            </a:r>
          </a:p>
          <a:p>
            <a:pPr algn="just" rtl="1"/>
            <a:endParaRPr lang="fa-IR" sz="2800" dirty="0" smtClean="0">
              <a:cs typeface="B Nazanin" pitchFamily="2" charset="-78"/>
            </a:endParaRPr>
          </a:p>
          <a:p>
            <a:pPr algn="r" rtl="1"/>
            <a:endParaRPr lang="en-US" dirty="0"/>
          </a:p>
        </p:txBody>
      </p:sp>
      <p:sp>
        <p:nvSpPr>
          <p:cNvPr id="2" name="Title 1"/>
          <p:cNvSpPr>
            <a:spLocks noGrp="1"/>
          </p:cNvSpPr>
          <p:nvPr>
            <p:ph type="title"/>
          </p:nvPr>
        </p:nvSpPr>
        <p:spPr/>
        <p:txBody>
          <a:bodyPr/>
          <a:lstStyle/>
          <a:p>
            <a:pPr algn="r" rtl="1"/>
            <a:r>
              <a:rPr lang="fa-IR" dirty="0" smtClean="0"/>
              <a:t>2- مخاطرات شيميايي</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62130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0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dirty="0" smtClean="0"/>
              <a:t>بسياري از موقعيتهايي كه در آنها  اعمالي همراه با فشار دادن  و انجام يك فعاليت تكراري، و ضعیت هاي نامناسب  بدن در حين كار و فعاليت هايي يكنواخت و به مدت طولاني وجود دارد جزء مخاطرات ارگونوميك محيط كار پرستاران محسوب مي شوند نظير: </a:t>
            </a:r>
          </a:p>
          <a:p>
            <a:pPr algn="just" rtl="1"/>
            <a:r>
              <a:rPr lang="fa-IR" sz="3200" dirty="0" smtClean="0"/>
              <a:t>راه رفتن و يا ايستادن براي مدت زمان طولاني، بلند كردن و جابجايي اجسام سنگين ويا بيماران،خم وراست شدنهاي  مكرر </a:t>
            </a:r>
          </a:p>
          <a:p>
            <a:pPr algn="r" rtl="1"/>
            <a:r>
              <a:rPr lang="fa-IR" dirty="0" smtClean="0"/>
              <a:t> </a:t>
            </a:r>
          </a:p>
          <a:p>
            <a:pPr algn="r" rtl="1"/>
            <a:endParaRPr lang="en-US" dirty="0"/>
          </a:p>
        </p:txBody>
      </p:sp>
      <p:sp>
        <p:nvSpPr>
          <p:cNvPr id="2" name="Title 1"/>
          <p:cNvSpPr>
            <a:spLocks noGrp="1"/>
          </p:cNvSpPr>
          <p:nvPr>
            <p:ph type="title"/>
          </p:nvPr>
        </p:nvSpPr>
        <p:spPr/>
        <p:txBody>
          <a:bodyPr/>
          <a:lstStyle/>
          <a:p>
            <a:pPr algn="r" rtl="1"/>
            <a:r>
              <a:rPr lang="en-US" dirty="0" smtClean="0"/>
              <a:t>3</a:t>
            </a:r>
            <a:r>
              <a:rPr lang="fa-IR" dirty="0" smtClean="0"/>
              <a:t>- مواجهه با عوامل ارگونوميك</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68572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lnSpc>
                <a:spcPct val="150000"/>
              </a:lnSpc>
            </a:pPr>
            <a:r>
              <a:rPr lang="fa-IR" dirty="0" smtClean="0"/>
              <a:t>پرستاران در موجهه با تابش اشعه هاي </a:t>
            </a:r>
            <a:r>
              <a:rPr lang="en-US" dirty="0" smtClean="0"/>
              <a:t>x</a:t>
            </a:r>
            <a:r>
              <a:rPr lang="fa-IR" dirty="0" smtClean="0"/>
              <a:t>و همچنين اشعه هاي ناشي از راديو ايزوتوپها و همچنين ليزر قرار دادند. همچنين پرستاران ممكن است سوختگي ناشي از تجهيزات استريل شده داغ را تجربه كنند.</a:t>
            </a:r>
            <a:endParaRPr lang="en-US" dirty="0"/>
          </a:p>
        </p:txBody>
      </p:sp>
      <p:sp>
        <p:nvSpPr>
          <p:cNvPr id="2" name="Title 1"/>
          <p:cNvSpPr>
            <a:spLocks noGrp="1"/>
          </p:cNvSpPr>
          <p:nvPr>
            <p:ph type="title"/>
          </p:nvPr>
        </p:nvSpPr>
        <p:spPr/>
        <p:txBody>
          <a:bodyPr/>
          <a:lstStyle/>
          <a:p>
            <a:pPr algn="r" rtl="1"/>
            <a:r>
              <a:rPr lang="en-US" dirty="0" smtClean="0"/>
              <a:t>4</a:t>
            </a:r>
            <a:r>
              <a:rPr lang="fa-IR" dirty="0" smtClean="0"/>
              <a:t>- عوامل فيزيكي</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47927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rtl="1">
              <a:lnSpc>
                <a:spcPct val="150000"/>
              </a:lnSpc>
            </a:pPr>
            <a:r>
              <a:rPr lang="fa-IR" sz="3000" dirty="0" smtClean="0"/>
              <a:t>كار به تنهايي در شيفت هاي شب مي تواند منجر به بروز اختلالات خلقي رواني و افسردگي در شاغلين اين حرفه شود. همچنين مسئوليت مراقبت در حالت هاي اورژانسي بيماران نياز به تصميم گيري هاي خاصي داشته كه منجر به استرس زيادي مي شود. مواجهه پرستاران با مجروحين و مصدومين پس از حوادث و سوانح يكي ديگر از علل بروز استرس در آنها مي باشد. </a:t>
            </a:r>
            <a:endParaRPr lang="fa-IR" sz="3000" dirty="0" smtClean="0"/>
          </a:p>
          <a:p>
            <a:pPr algn="just" rtl="1">
              <a:lnSpc>
                <a:spcPct val="150000"/>
              </a:lnSpc>
            </a:pPr>
            <a:endParaRPr lang="fa-IR" sz="3000" dirty="0" smtClean="0"/>
          </a:p>
          <a:p>
            <a:pPr algn="just" rtl="1">
              <a:lnSpc>
                <a:spcPct val="150000"/>
              </a:lnSpc>
            </a:pPr>
            <a:r>
              <a:rPr lang="fa-IR" sz="3000" dirty="0" smtClean="0"/>
              <a:t>علاوه بر اين اكثر پرستاران نوبت كار بوده و عده كمي از آنها روزكار هستند كه كار در اين وضعيت ها مي تواند منجر به بروز اثرات سوء بهداشتي شود. </a:t>
            </a:r>
          </a:p>
          <a:p>
            <a:pPr algn="r" rtl="1"/>
            <a:endParaRPr lang="en-US" dirty="0"/>
          </a:p>
        </p:txBody>
      </p:sp>
      <p:sp>
        <p:nvSpPr>
          <p:cNvPr id="2" name="Title 1"/>
          <p:cNvSpPr>
            <a:spLocks noGrp="1"/>
          </p:cNvSpPr>
          <p:nvPr>
            <p:ph type="title"/>
          </p:nvPr>
        </p:nvSpPr>
        <p:spPr/>
        <p:txBody>
          <a:bodyPr/>
          <a:lstStyle/>
          <a:p>
            <a:pPr algn="r" rtl="1"/>
            <a:r>
              <a:rPr lang="en-US" dirty="0" smtClean="0"/>
              <a:t>5</a:t>
            </a:r>
            <a:r>
              <a:rPr lang="fa-IR" dirty="0" smtClean="0"/>
              <a:t>- عوامل رواني  محيط كار</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91455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05000" y="1791456"/>
            <a:ext cx="5105400" cy="4456944"/>
          </a:xfrm>
        </p:spPr>
      </p:pic>
      <p:sp>
        <p:nvSpPr>
          <p:cNvPr id="5" name="Title 4"/>
          <p:cNvSpPr>
            <a:spLocks noGrp="1"/>
          </p:cNvSpPr>
          <p:nvPr>
            <p:ph type="title"/>
          </p:nvPr>
        </p:nvSpPr>
        <p:spPr/>
        <p:txBody>
          <a:bodyPr>
            <a:normAutofit fontScale="90000"/>
          </a:bodyPr>
          <a:lstStyle/>
          <a:p>
            <a:pPr algn="ctr"/>
            <a:r>
              <a:rPr lang="fa-IR" dirty="0" smtClean="0"/>
              <a:t>برخي از اقدامات پيشگيرانه شغلي براي پرستاران</a:t>
            </a:r>
            <a:endParaRPr lang="fa-IR"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62810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1"/>
            <a:ext cx="7162800" cy="5105400"/>
          </a:xfrm>
        </p:spPr>
        <p:txBody>
          <a:bodyPr>
            <a:normAutofit fontScale="77500" lnSpcReduction="20000"/>
          </a:bodyPr>
          <a:lstStyle/>
          <a:p>
            <a:pPr algn="just" rtl="1">
              <a:buFont typeface="Wingdings" pitchFamily="2" charset="2"/>
              <a:buChar char="Ø"/>
            </a:pPr>
            <a:r>
              <a:rPr lang="fa-IR" dirty="0" smtClean="0"/>
              <a:t>شستشوي مرتب دست ها براي كاهش عفونت ها</a:t>
            </a:r>
          </a:p>
          <a:p>
            <a:pPr algn="just" rtl="1">
              <a:buFont typeface="Wingdings" pitchFamily="2" charset="2"/>
              <a:buChar char="Ø"/>
            </a:pPr>
            <a:endParaRPr lang="fa-IR" dirty="0" smtClean="0"/>
          </a:p>
          <a:p>
            <a:pPr algn="just" rtl="1">
              <a:buFont typeface="Wingdings" pitchFamily="2" charset="2"/>
              <a:buChar char="Ø"/>
            </a:pPr>
            <a:r>
              <a:rPr lang="fa-IR" dirty="0" smtClean="0"/>
              <a:t>استفاده از كرم هاي مرطوب كننده پوست براي جلوگيري از خشكي پوست</a:t>
            </a:r>
          </a:p>
          <a:p>
            <a:pPr algn="just" rtl="1">
              <a:buFont typeface="Wingdings" pitchFamily="2" charset="2"/>
              <a:buChar char="Ø"/>
            </a:pPr>
            <a:endParaRPr lang="fa-IR" dirty="0" smtClean="0"/>
          </a:p>
          <a:p>
            <a:pPr algn="just" rtl="1"/>
            <a:r>
              <a:rPr lang="fa-IR" dirty="0" smtClean="0"/>
              <a:t>يادگيري تكنيكهاي مناسب براي جلوگيري از صدمات سرسوزن </a:t>
            </a:r>
          </a:p>
          <a:p>
            <a:pPr algn="just" rtl="1"/>
            <a:endParaRPr lang="fa-IR" dirty="0" smtClean="0"/>
          </a:p>
          <a:p>
            <a:pPr algn="just" rtl="1">
              <a:lnSpc>
                <a:spcPct val="170000"/>
              </a:lnSpc>
            </a:pPr>
            <a:r>
              <a:rPr lang="fa-IR" dirty="0" smtClean="0"/>
              <a:t>هميشه از تجهيزات حفاظتي فردي مناسب در حين كار استفاده كنيد مانند استفاده از دستكش هاي لاتكس مناسب براي تميز كردن و يا كار با مواد شيميايي </a:t>
            </a:r>
          </a:p>
          <a:p>
            <a:pPr algn="just" rtl="1"/>
            <a:endParaRPr lang="fa-IR" dirty="0" smtClean="0"/>
          </a:p>
          <a:p>
            <a:pPr algn="just" rtl="1"/>
            <a:r>
              <a:rPr lang="fa-IR" dirty="0" smtClean="0"/>
              <a:t>پوشيدن كفش مناسب و طبي براي راه رفتن و ايستادن در محيط كار </a:t>
            </a:r>
          </a:p>
          <a:p>
            <a:pPr algn="just" rtl="1"/>
            <a:endParaRPr lang="fa-IR" dirty="0" smtClean="0"/>
          </a:p>
          <a:p>
            <a:pPr algn="just" rtl="1"/>
            <a:r>
              <a:rPr lang="fa-IR" dirty="0" smtClean="0"/>
              <a:t>آموزش تكنيك هاي مناسب براي بلند كردن اجسام و بيماران </a:t>
            </a:r>
          </a:p>
          <a:p>
            <a:pPr algn="r" rtl="1"/>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771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01006"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1"/>
            <a:ext cx="8610600" cy="3125162"/>
          </a:xfrm>
        </p:spPr>
        <p:txBody>
          <a:bodyPr>
            <a:normAutofit/>
          </a:bodyPr>
          <a:lstStyle/>
          <a:p>
            <a:pPr algn="ctr"/>
            <a:r>
              <a:rPr lang="en-US" dirty="0" smtClean="0">
                <a:cs typeface="+mn-cs"/>
              </a:rPr>
              <a:t>                                  </a:t>
            </a:r>
            <a:r>
              <a:rPr lang="fa-IR" dirty="0" smtClean="0">
                <a:cs typeface="+mn-cs"/>
              </a:rPr>
              <a:t/>
            </a:r>
            <a:br>
              <a:rPr lang="fa-IR" dirty="0" smtClean="0">
                <a:cs typeface="+mn-cs"/>
              </a:rPr>
            </a:br>
            <a:r>
              <a:rPr lang="fa-IR" dirty="0" smtClean="0">
                <a:cs typeface="+mn-cs"/>
              </a:rPr>
              <a:t>        ایمنی و مخاطرات شغلی </a:t>
            </a:r>
            <a:r>
              <a:rPr lang="en-US" dirty="0" smtClean="0">
                <a:cs typeface="+mn-cs"/>
              </a:rPr>
              <a:t>     </a:t>
            </a:r>
            <a:r>
              <a:rPr lang="fa-IR" dirty="0" smtClean="0">
                <a:cs typeface="+mn-cs"/>
              </a:rPr>
              <a:t>پرستاران</a:t>
            </a:r>
            <a:endParaRPr lang="en-US" dirty="0">
              <a:cs typeface="+mn-cs"/>
            </a:endParaRPr>
          </a:p>
        </p:txBody>
      </p:sp>
      <p:sp>
        <p:nvSpPr>
          <p:cNvPr id="4" name="Subtitle 3"/>
          <p:cNvSpPr>
            <a:spLocks noGrp="1"/>
          </p:cNvSpPr>
          <p:nvPr>
            <p:ph type="subTitle" idx="1"/>
          </p:nvPr>
        </p:nvSpPr>
        <p:spPr>
          <a:xfrm>
            <a:off x="685800" y="3962401"/>
            <a:ext cx="7620000" cy="762000"/>
          </a:xfrm>
        </p:spPr>
        <p:txBody>
          <a:bodyPr>
            <a:normAutofit/>
          </a:bodyPr>
          <a:lstStyle/>
          <a:p>
            <a:r>
              <a:rPr lang="fa-IR" sz="4000" b="1" dirty="0" smtClean="0"/>
              <a:t>سخنران :عهدیه پرهیزکار</a:t>
            </a:r>
            <a:r>
              <a:rPr lang="en-US" sz="4000" b="1" dirty="0" smtClean="0"/>
              <a:t> </a:t>
            </a:r>
            <a:endParaRPr lang="en-US" sz="3600" dirty="0">
              <a:cs typeface="B Titr" pitchFamily="2" charset="-78"/>
            </a:endParaRPr>
          </a:p>
        </p:txBody>
      </p:sp>
    </p:spTree>
    <p:extLst>
      <p:ext uri="{BB962C8B-B14F-4D97-AF65-F5344CB8AC3E}">
        <p14:creationId xmlns:p14="http://schemas.microsoft.com/office/powerpoint/2010/main" val="267213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772400" cy="5410200"/>
          </a:xfrm>
        </p:spPr>
        <p:txBody>
          <a:bodyPr>
            <a:normAutofit fontScale="85000" lnSpcReduction="20000"/>
          </a:bodyPr>
          <a:lstStyle/>
          <a:p>
            <a:pPr algn="just" rtl="1"/>
            <a:r>
              <a:rPr lang="fa-IR" sz="2600" dirty="0" smtClean="0"/>
              <a:t>رعايت اصول ارگونومي براي مواقعي كه بايستي كار در يك موقعيت خاص مانند قرار گرفتن دست ها در وضعيت بالاتر از شانه ها قرار گيرد</a:t>
            </a:r>
          </a:p>
          <a:p>
            <a:pPr algn="just" rtl="1"/>
            <a:endParaRPr lang="fa-IR" sz="2600" dirty="0" smtClean="0"/>
          </a:p>
          <a:p>
            <a:pPr algn="just" rtl="1"/>
            <a:r>
              <a:rPr lang="fa-IR" sz="2600" dirty="0" smtClean="0"/>
              <a:t>آگاهي از خطرات بهداشتي مربوط به نوبت كاري و تنظيم ساعت هاي كار و استراحت براساس الگوهاي پيشنهادي استاندارد. </a:t>
            </a:r>
          </a:p>
          <a:p>
            <a:pPr algn="just" rtl="1"/>
            <a:endParaRPr lang="fa-IR" sz="2600" dirty="0" smtClean="0"/>
          </a:p>
          <a:p>
            <a:pPr algn="just" rtl="1"/>
            <a:r>
              <a:rPr lang="fa-IR" sz="2600" dirty="0" smtClean="0"/>
              <a:t>قرار گرفتن تكنيك هاي كاهش استرس و همچنين كار در موقعيت هاي تنها </a:t>
            </a:r>
          </a:p>
          <a:p>
            <a:pPr algn="just" rtl="1"/>
            <a:endParaRPr lang="fa-IR" sz="2600" dirty="0" smtClean="0"/>
          </a:p>
          <a:p>
            <a:pPr algn="just" rtl="1"/>
            <a:r>
              <a:rPr lang="fa-IR" sz="2600" dirty="0" smtClean="0"/>
              <a:t>نصب و نگهداري سيستم هاي تهويه مناسب در محيط كار </a:t>
            </a:r>
          </a:p>
          <a:p>
            <a:pPr algn="just" rtl="1"/>
            <a:endParaRPr lang="fa-IR" sz="2600" dirty="0" smtClean="0"/>
          </a:p>
          <a:p>
            <a:pPr algn="just" rtl="1"/>
            <a:r>
              <a:rPr lang="fa-IR" sz="2600" dirty="0" smtClean="0"/>
              <a:t>كنترل كليه منابع و سطوح در معرض تابش اشعه هاي يونيزان توسط مسئول فيزيك بهداشت و استفاده دائم از دوزيمترهای فردی </a:t>
            </a:r>
          </a:p>
          <a:p>
            <a:pPr algn="just" rtl="1"/>
            <a:endParaRPr lang="fa-IR" sz="2600" dirty="0" smtClean="0"/>
          </a:p>
          <a:p>
            <a:pPr algn="just" rtl="1"/>
            <a:r>
              <a:rPr lang="fa-IR" sz="2600" dirty="0" smtClean="0"/>
              <a:t>پرستاراني كه در بخش هاي پزشكي هسته اي مشغول به فعاليت هستند و از بيماراني كه از داروهاي راديواكتيو و راديو داروها استفاده مي كنند، مراقبت مي كنند بايستي دوره هاي آموزشي ايمني و بهداشت پرتوها را فرا گرفته باشند. </a:t>
            </a:r>
          </a:p>
          <a:p>
            <a:pPr algn="r" rtl="1"/>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134269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191001"/>
          </a:xfrm>
        </p:spPr>
        <p:txBody>
          <a:bodyPr>
            <a:normAutofit fontScale="25000" lnSpcReduction="20000"/>
          </a:bodyPr>
          <a:lstStyle/>
          <a:p>
            <a:pPr algn="just" rtl="1">
              <a:lnSpc>
                <a:spcPct val="160000"/>
              </a:lnSpc>
            </a:pPr>
            <a:r>
              <a:rPr lang="fa-IR" sz="8000" b="1" dirty="0" smtClean="0"/>
              <a:t>دفع فاضلاب به روش مطلوب </a:t>
            </a:r>
          </a:p>
          <a:p>
            <a:pPr algn="just" rtl="1">
              <a:lnSpc>
                <a:spcPct val="160000"/>
              </a:lnSpc>
            </a:pPr>
            <a:r>
              <a:rPr lang="fa-IR" sz="8000" b="1" dirty="0" smtClean="0"/>
              <a:t>دفع زباله به شکل مطلوب </a:t>
            </a:r>
          </a:p>
          <a:p>
            <a:pPr algn="just" rtl="1">
              <a:lnSpc>
                <a:spcPct val="160000"/>
              </a:lnSpc>
            </a:pPr>
            <a:r>
              <a:rPr lang="fa-IR" sz="8000" b="1" dirty="0" smtClean="0"/>
              <a:t>نظافت راهرو ها </a:t>
            </a:r>
            <a:r>
              <a:rPr lang="en-US" sz="8000" b="1" dirty="0" smtClean="0"/>
              <a:t>,</a:t>
            </a:r>
            <a:r>
              <a:rPr lang="fa-IR" sz="8000" b="1" dirty="0" smtClean="0"/>
              <a:t>اتاقها</a:t>
            </a:r>
            <a:r>
              <a:rPr lang="en-US" sz="8000" b="1" dirty="0" smtClean="0"/>
              <a:t>,</a:t>
            </a:r>
            <a:r>
              <a:rPr lang="fa-IR" sz="8000" b="1" dirty="0" smtClean="0"/>
              <a:t> سرویسها ....</a:t>
            </a:r>
          </a:p>
          <a:p>
            <a:pPr algn="just" rtl="1">
              <a:lnSpc>
                <a:spcPct val="160000"/>
              </a:lnSpc>
            </a:pPr>
            <a:r>
              <a:rPr lang="fa-IR" sz="8000" b="1" dirty="0" smtClean="0"/>
              <a:t>ميزان سرانه مواد شوينده </a:t>
            </a:r>
          </a:p>
          <a:p>
            <a:pPr algn="just" rtl="1">
              <a:lnSpc>
                <a:spcPct val="160000"/>
              </a:lnSpc>
            </a:pPr>
            <a:r>
              <a:rPr lang="fa-IR" sz="8000" b="1" dirty="0" smtClean="0"/>
              <a:t>تعداد لنژ به ازاء هر تخت </a:t>
            </a:r>
          </a:p>
          <a:p>
            <a:pPr algn="just" rtl="1">
              <a:lnSpc>
                <a:spcPct val="160000"/>
              </a:lnSpc>
            </a:pPr>
            <a:r>
              <a:rPr lang="fa-IR" sz="8000" b="1" dirty="0" smtClean="0"/>
              <a:t>تعداد سرویسها به ازای هر تخت</a:t>
            </a:r>
          </a:p>
          <a:p>
            <a:pPr algn="just" rtl="1">
              <a:lnSpc>
                <a:spcPct val="160000"/>
              </a:lnSpc>
            </a:pPr>
            <a:r>
              <a:rPr lang="fa-IR" sz="8000" b="1" dirty="0" smtClean="0"/>
              <a:t>وجود حشرات ناقل بيماري و جوندگان بخصوص مشاهده آنها در طول روز </a:t>
            </a:r>
          </a:p>
          <a:p>
            <a:pPr algn="just" rtl="1">
              <a:lnSpc>
                <a:spcPct val="160000"/>
              </a:lnSpc>
            </a:pPr>
            <a:r>
              <a:rPr lang="fa-IR" sz="8000" b="1" dirty="0" smtClean="0"/>
              <a:t>عدم وجود وسايل اضافي وزائد درمحوطه بيمارستان و ساير بخش ها </a:t>
            </a:r>
          </a:p>
          <a:p>
            <a:pPr algn="just" rtl="1">
              <a:lnSpc>
                <a:spcPct val="160000"/>
              </a:lnSpc>
            </a:pPr>
            <a:r>
              <a:rPr lang="fa-IR" sz="8000" b="1" dirty="0" smtClean="0"/>
              <a:t>تهویه مناسب</a:t>
            </a:r>
          </a:p>
          <a:p>
            <a:pPr algn="r" rtl="1">
              <a:buNone/>
            </a:pPr>
            <a:r>
              <a:rPr lang="fa-IR" sz="8000" dirty="0" smtClean="0"/>
              <a:t> </a:t>
            </a:r>
          </a:p>
          <a:p>
            <a:pPr algn="r" rtl="1"/>
            <a:endParaRPr lang="en-US" dirty="0"/>
          </a:p>
        </p:txBody>
      </p:sp>
      <p:sp>
        <p:nvSpPr>
          <p:cNvPr id="2" name="Title 1"/>
          <p:cNvSpPr>
            <a:spLocks noGrp="1"/>
          </p:cNvSpPr>
          <p:nvPr>
            <p:ph type="title"/>
          </p:nvPr>
        </p:nvSpPr>
        <p:spPr>
          <a:xfrm>
            <a:off x="228600" y="533400"/>
            <a:ext cx="8229600" cy="884238"/>
          </a:xfrm>
        </p:spPr>
        <p:txBody>
          <a:bodyPr>
            <a:normAutofit/>
          </a:bodyPr>
          <a:lstStyle/>
          <a:p>
            <a:pPr algn="ctr" rtl="1"/>
            <a:r>
              <a:rPr lang="fa-IR" sz="2800" dirty="0" smtClean="0">
                <a:solidFill>
                  <a:srgbClr val="FF0000"/>
                </a:solidFill>
              </a:rPr>
              <a:t>برخي از اقدامات پيشگيرانه بهداشت محیط و زباله های بیمارستانی</a:t>
            </a:r>
            <a:endParaRPr lang="en-US" sz="2800" dirty="0">
              <a:solidFill>
                <a:srgbClr val="FF000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08805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9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8200" y="685800"/>
            <a:ext cx="7619999" cy="5029200"/>
          </a:xfr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75880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0"/>
            <a:ext cx="8229600" cy="22098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fa-IR" sz="7200" dirty="0" smtClean="0">
                <a:solidFill>
                  <a:schemeClr val="tx1">
                    <a:lumMod val="85000"/>
                    <a:lumOff val="15000"/>
                  </a:schemeClr>
                </a:solidFill>
              </a:rPr>
              <a:t>مقدمه</a:t>
            </a:r>
            <a:endParaRPr lang="en-US" sz="72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lgn="just" rtl="1"/>
            <a:r>
              <a:rPr lang="fa-IR" sz="2400" dirty="0" smtClean="0"/>
              <a:t>آخرين برآوردهاي سازمان بين المللي كار ساليانه 2 ميليون مرگ ناشي از كار رخ مي دهد (يعني روزانه بيش از 5000 مورد</a:t>
            </a:r>
            <a:r>
              <a:rPr lang="fa-IR" sz="2400" dirty="0" smtClean="0"/>
              <a:t>).</a:t>
            </a:r>
          </a:p>
          <a:p>
            <a:pPr algn="just" rtl="1"/>
            <a:endParaRPr lang="fa-IR" sz="2400" dirty="0" smtClean="0"/>
          </a:p>
          <a:p>
            <a:pPr algn="just" rtl="1"/>
            <a:r>
              <a:rPr lang="fa-IR" sz="2400" dirty="0" smtClean="0"/>
              <a:t>به </a:t>
            </a:r>
            <a:r>
              <a:rPr lang="fa-IR" sz="2400" dirty="0" smtClean="0"/>
              <a:t>علاوه به ازاي هر مورد مرگ ناشي از بيماري هاي شغلي حدود 100 مورد بيماري هاي كه منجر به غيبت از كار مي شود رخ مي دهد. </a:t>
            </a:r>
            <a:endParaRPr lang="fa-IR" sz="2400" dirty="0" smtClean="0"/>
          </a:p>
          <a:p>
            <a:pPr algn="just" rtl="1"/>
            <a:endParaRPr lang="fa-IR" sz="2400" dirty="0" smtClean="0"/>
          </a:p>
          <a:p>
            <a:pPr algn="just" rtl="1"/>
            <a:r>
              <a:rPr lang="fa-IR" sz="2400" dirty="0" smtClean="0"/>
              <a:t>البته گزارش فوق اختصاصاً مربوط به مراكز بهداشتي درماني نيست ولي در نوع خود اشاراتي بر بيماري هاي شغلي، سرطان ها، حوادث در محيط كار و بيماري هاي مسري دارد. </a:t>
            </a:r>
          </a:p>
          <a:p>
            <a:pPr algn="just" rtl="1"/>
            <a:r>
              <a:rPr lang="fa-IR" sz="2400" dirty="0" smtClean="0"/>
              <a:t>طبق همين گزارش سرطان هاي شغلي بزرگترين عامل مرگ و مير در محيط هاي كار است كه باعث 640000 (34%) مرگ ناشي از كار مي شود و به دنبال آن بيماري هاي دستگاه گردش خون با 23%، حوادث با 19%، بيماري هاي مسري يا 17%، در رديف هاي بعدي قرار دارند. </a:t>
            </a:r>
          </a:p>
          <a:p>
            <a:pPr algn="r" rtl="1"/>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4394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399"/>
            <a:ext cx="8229600" cy="1828801"/>
          </a:xfrm>
        </p:spPr>
        <p:style>
          <a:lnRef idx="1">
            <a:schemeClr val="accent5"/>
          </a:lnRef>
          <a:fillRef idx="2">
            <a:schemeClr val="accent5"/>
          </a:fillRef>
          <a:effectRef idx="1">
            <a:schemeClr val="accent5"/>
          </a:effectRef>
          <a:fontRef idx="minor">
            <a:schemeClr val="dk1"/>
          </a:fontRef>
        </p:style>
        <p:txBody>
          <a:bodyPr>
            <a:noAutofit/>
          </a:bodyPr>
          <a:lstStyle/>
          <a:p>
            <a:pPr algn="just" rtl="1">
              <a:buNone/>
            </a:pPr>
            <a:r>
              <a:rPr lang="fa-IR" sz="2800" dirty="0" smtClean="0"/>
              <a:t>بيمارستان به عنوان يك سازمان توليد كننده خدمات با هدف اصلي جلب رضايت مشتري هاي بيروني سازمان و در عين حال تأمين و رضايت مشتري داخلي (پرسنل) را نيز دنبال مي كند. </a:t>
            </a:r>
          </a:p>
          <a:p>
            <a:pPr algn="just" rtl="1">
              <a:buNone/>
            </a:pPr>
            <a:r>
              <a:rPr lang="fa-IR" sz="3200" dirty="0" smtClean="0">
                <a:cs typeface="B Nazanin" pitchFamily="2" charset="-78"/>
              </a:rPr>
              <a:t> </a:t>
            </a:r>
            <a:endParaRPr lang="en-US" sz="3200" dirty="0">
              <a:cs typeface="B Nazanin" pitchFamily="2" charset="-78"/>
            </a:endParaRPr>
          </a:p>
        </p:txBody>
      </p:sp>
      <p:sp>
        <p:nvSpPr>
          <p:cNvPr id="2" name="Title 1"/>
          <p:cNvSpPr>
            <a:spLocks noGrp="1"/>
          </p:cNvSpPr>
          <p:nvPr>
            <p:ph type="title"/>
          </p:nvPr>
        </p:nvSpPr>
        <p:spPr>
          <a:xfrm>
            <a:off x="457200" y="274638"/>
            <a:ext cx="8229600" cy="792162"/>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fa-IR" dirty="0" smtClean="0"/>
              <a:t>مخاطرات شغلی در بیمارستانها</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055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5526"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3" grpId="0"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243072"/>
          </a:xfrm>
        </p:spPr>
        <p:txBody>
          <a:bodyPr>
            <a:normAutofit/>
          </a:bodyPr>
          <a:lstStyle/>
          <a:p>
            <a:pPr algn="r" rtl="1">
              <a:buNone/>
            </a:pPr>
            <a:r>
              <a:rPr lang="fa-IR" sz="2800" b="1" dirty="0" smtClean="0"/>
              <a:t>وجود عفونت هاي بيمارستاني كه متأثر از دو عامل:</a:t>
            </a:r>
          </a:p>
          <a:p>
            <a:pPr algn="r" rtl="1">
              <a:buNone/>
            </a:pPr>
            <a:endParaRPr lang="fa-IR" sz="2800" dirty="0" smtClean="0"/>
          </a:p>
          <a:p>
            <a:pPr algn="r" rtl="1"/>
            <a:r>
              <a:rPr lang="fa-IR" sz="2800" dirty="0" smtClean="0"/>
              <a:t> </a:t>
            </a:r>
            <a:r>
              <a:rPr lang="fa-IR" sz="2800" b="1" dirty="0" smtClean="0">
                <a:solidFill>
                  <a:schemeClr val="accent6">
                    <a:lumMod val="75000"/>
                  </a:schemeClr>
                </a:solidFill>
              </a:rPr>
              <a:t>يكي اقدامات تداخلي پزشكي </a:t>
            </a:r>
          </a:p>
          <a:p>
            <a:pPr algn="r" rtl="1"/>
            <a:endParaRPr lang="fa-IR" sz="2800" b="1" dirty="0" smtClean="0">
              <a:solidFill>
                <a:schemeClr val="accent6">
                  <a:lumMod val="75000"/>
                </a:schemeClr>
              </a:solidFill>
            </a:endParaRPr>
          </a:p>
          <a:p>
            <a:pPr algn="r" rtl="1"/>
            <a:r>
              <a:rPr lang="fa-IR" sz="2800" b="1" dirty="0" smtClean="0">
                <a:solidFill>
                  <a:schemeClr val="accent6">
                    <a:lumMod val="75000"/>
                  </a:schemeClr>
                </a:solidFill>
              </a:rPr>
              <a:t>بهداشت بيمارستان</a:t>
            </a:r>
            <a:r>
              <a:rPr lang="fa-IR" sz="2800" dirty="0" smtClean="0"/>
              <a:t> </a:t>
            </a:r>
          </a:p>
        </p:txBody>
      </p:sp>
      <p:sp>
        <p:nvSpPr>
          <p:cNvPr id="3" name="Title 2"/>
          <p:cNvSpPr>
            <a:spLocks noGrp="1"/>
          </p:cNvSpPr>
          <p:nvPr>
            <p:ph type="title"/>
          </p:nvPr>
        </p:nvSpPr>
        <p:spPr/>
        <p:txBody>
          <a:bodyPr/>
          <a:lstStyle/>
          <a:p>
            <a:pPr algn="ctr"/>
            <a:r>
              <a:rPr lang="fa-IR" dirty="0" smtClean="0"/>
              <a:t>خطرات موجود در بیمارستان ها</a:t>
            </a:r>
            <a:endParaRPr lang="fa-IR"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rtl="1"/>
            <a:r>
              <a:rPr lang="fa-IR" b="1" dirty="0" smtClean="0"/>
              <a:t>مخاطرات عمده سلامت مربوط به بهداشت بیمارستان :</a:t>
            </a:r>
          </a:p>
          <a:p>
            <a:pPr algn="just" rtl="1"/>
            <a:r>
              <a:rPr lang="fa-IR" dirty="0" smtClean="0">
                <a:solidFill>
                  <a:schemeClr val="accent6">
                    <a:lumMod val="75000"/>
                  </a:schemeClr>
                </a:solidFill>
              </a:rPr>
              <a:t>عدم اجراي مقررات بهداشتي</a:t>
            </a:r>
          </a:p>
          <a:p>
            <a:pPr algn="just" rtl="1"/>
            <a:r>
              <a:rPr lang="fa-IR" dirty="0" smtClean="0">
                <a:solidFill>
                  <a:schemeClr val="accent6">
                    <a:lumMod val="75000"/>
                  </a:schemeClr>
                </a:solidFill>
              </a:rPr>
              <a:t>مواد زائد جامد(زباله)، فاضلاب</a:t>
            </a:r>
          </a:p>
          <a:p>
            <a:pPr algn="just" rtl="1"/>
            <a:r>
              <a:rPr lang="fa-IR" dirty="0" smtClean="0">
                <a:solidFill>
                  <a:schemeClr val="accent6">
                    <a:lumMod val="75000"/>
                  </a:schemeClr>
                </a:solidFill>
              </a:rPr>
              <a:t> رختشويخانه بيمارستان</a:t>
            </a:r>
          </a:p>
          <a:p>
            <a:pPr algn="just" rtl="1"/>
            <a:r>
              <a:rPr lang="fa-IR" dirty="0" smtClean="0">
                <a:solidFill>
                  <a:schemeClr val="accent6">
                    <a:lumMod val="75000"/>
                  </a:schemeClr>
                </a:solidFill>
              </a:rPr>
              <a:t> آب و مواد غذايي غير بهداشتي </a:t>
            </a:r>
          </a:p>
          <a:p>
            <a:pPr algn="just" rtl="1"/>
            <a:r>
              <a:rPr lang="fa-IR" dirty="0" smtClean="0">
                <a:solidFill>
                  <a:schemeClr val="accent6">
                    <a:lumMod val="75000"/>
                  </a:schemeClr>
                </a:solidFill>
              </a:rPr>
              <a:t> عدم مراعات نظافت عمومي </a:t>
            </a:r>
          </a:p>
          <a:p>
            <a:pPr algn="just" rtl="1"/>
            <a:r>
              <a:rPr lang="fa-IR" dirty="0" smtClean="0">
                <a:solidFill>
                  <a:schemeClr val="accent6">
                    <a:lumMod val="75000"/>
                  </a:schemeClr>
                </a:solidFill>
              </a:rPr>
              <a:t>عوامل زيان آور حرفه اي نظير عوامل فيزيكي، شيميايي، بيولوژيك، ارگونوميك و رواني و ... مي باشند كه كليه بيماران، ملاقات كنندگان، كاركنان و در نهايت جامعه را در معرض اين مخاطرات قرار مي دهد.</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25193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981200"/>
            <a:ext cx="3886200" cy="3276600"/>
          </a:xfrm>
        </p:spPr>
      </p:pic>
      <p:sp>
        <p:nvSpPr>
          <p:cNvPr id="6" name="Title 5"/>
          <p:cNvSpPr>
            <a:spLocks noGrp="1"/>
          </p:cNvSpPr>
          <p:nvPr>
            <p:ph type="title"/>
          </p:nvPr>
        </p:nvSpPr>
        <p:spPr/>
        <p:txBody>
          <a:bodyPr/>
          <a:lstStyle/>
          <a:p>
            <a:pPr algn="ctr"/>
            <a:r>
              <a:rPr lang="fa-IR" sz="4000" dirty="0" smtClean="0">
                <a:solidFill>
                  <a:schemeClr val="accent6">
                    <a:lumMod val="75000"/>
                  </a:schemeClr>
                </a:solidFill>
                <a:cs typeface="B Nazanin" pitchFamily="2" charset="-78"/>
              </a:rPr>
              <a:t>اقدامات تداخلي پزشكي</a:t>
            </a:r>
            <a:endParaRPr lang="fa-IR"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3048000"/>
            <a:ext cx="3640015" cy="350520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98451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7924800" cy="5791199"/>
          </a:xfrm>
        </p:spPr>
        <p:txBody>
          <a:bodyPr>
            <a:normAutofit fontScale="25000" lnSpcReduction="20000"/>
          </a:bodyPr>
          <a:lstStyle/>
          <a:p>
            <a:pPr algn="just" rtl="1">
              <a:lnSpc>
                <a:spcPct val="170000"/>
              </a:lnSpc>
            </a:pPr>
            <a:r>
              <a:rPr lang="fa-IR" sz="8600" b="1" dirty="0" smtClean="0"/>
              <a:t>خطاهای پزشکان و پیراپزشکان</a:t>
            </a:r>
          </a:p>
          <a:p>
            <a:pPr algn="just" rtl="1">
              <a:lnSpc>
                <a:spcPct val="170000"/>
              </a:lnSpc>
              <a:buNone/>
            </a:pPr>
            <a:endParaRPr lang="fa-IR" sz="8600" b="1" dirty="0" smtClean="0"/>
          </a:p>
          <a:p>
            <a:pPr algn="just" rtl="1">
              <a:lnSpc>
                <a:spcPct val="170000"/>
              </a:lnSpc>
            </a:pPr>
            <a:r>
              <a:rPr lang="fa-IR" sz="8600" b="1" dirty="0" smtClean="0"/>
              <a:t>از طرف ديگر وضعيت سلامت پرسنل نيز مي تواند بر كميت و كيفيت خدمات آنها نيز تأثير گذارد. </a:t>
            </a:r>
          </a:p>
          <a:p>
            <a:pPr algn="just" rtl="1">
              <a:lnSpc>
                <a:spcPct val="170000"/>
              </a:lnSpc>
            </a:pPr>
            <a:endParaRPr lang="fa-IR" sz="8600" b="1" dirty="0" smtClean="0"/>
          </a:p>
          <a:p>
            <a:pPr algn="just" rtl="1">
              <a:lnSpc>
                <a:spcPct val="170000"/>
              </a:lnSpc>
            </a:pPr>
            <a:r>
              <a:rPr lang="fa-IR" sz="8600" b="1" dirty="0" smtClean="0"/>
              <a:t> حوادث بيماري هائي نظير سوراخ شدگي  دست توسط سوزن، اختلالات اسكلتي عضلاني، صدمات كمري، قطع اندام، له شدگي و شگستگي، تعرض توسط بيمار و اطرافيان، امكانات ضعيف الكتريكي و مكانيكي و عدم وجود وسايل حفاظتي مناسب در برابر مواجهات شغلي است.</a:t>
            </a:r>
          </a:p>
          <a:p>
            <a:pPr algn="just" rtl="1"/>
            <a:endParaRPr lang="fa-IR" sz="2800" dirty="0" smtClean="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943102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1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282</TotalTime>
  <Words>1121</Words>
  <Application>Microsoft Office PowerPoint</Application>
  <PresentationFormat>On-screen Show (4:3)</PresentationFormat>
  <Paragraphs>89</Paragraphs>
  <Slides>22</Slides>
  <Notes>0</Notes>
  <HiddenSlides>0</HiddenSlides>
  <MMClips>18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 Nazanin</vt:lpstr>
      <vt:lpstr>B Titr</vt:lpstr>
      <vt:lpstr>Lucida Sans Unicode</vt:lpstr>
      <vt:lpstr>Verdana</vt:lpstr>
      <vt:lpstr>Wingdings</vt:lpstr>
      <vt:lpstr>Wingdings 2</vt:lpstr>
      <vt:lpstr>Wingdings 3</vt:lpstr>
      <vt:lpstr>Concourse</vt:lpstr>
      <vt:lpstr>PowerPoint Presentation</vt:lpstr>
      <vt:lpstr>                                           ایمنی و مخاطرات شغلی      پرستاران</vt:lpstr>
      <vt:lpstr>مقدمه</vt:lpstr>
      <vt:lpstr>PowerPoint Presentation</vt:lpstr>
      <vt:lpstr>مخاطرات شغلی در بیمارستانها</vt:lpstr>
      <vt:lpstr>خطرات موجود در بیمارستان ها</vt:lpstr>
      <vt:lpstr>PowerPoint Presentation</vt:lpstr>
      <vt:lpstr>اقدامات تداخلي پزشكي</vt:lpstr>
      <vt:lpstr>PowerPoint Presentation</vt:lpstr>
      <vt:lpstr>مخاطرات بهداشت شغلي پرستاران</vt:lpstr>
      <vt:lpstr>PowerPoint Presentation</vt:lpstr>
      <vt:lpstr>برخي از مخاطرات عمومي حرفه پرستاری</vt:lpstr>
      <vt:lpstr>1- مخاطرات بيولوژيكي</vt:lpstr>
      <vt:lpstr>2- مخاطرات شيميايي</vt:lpstr>
      <vt:lpstr>3- مواجهه با عوامل ارگونوميك</vt:lpstr>
      <vt:lpstr>4- عوامل فيزيكي</vt:lpstr>
      <vt:lpstr>5- عوامل رواني  محيط كار</vt:lpstr>
      <vt:lpstr>برخي از اقدامات پيشگيرانه شغلي براي پرستاران</vt:lpstr>
      <vt:lpstr>PowerPoint Presentation</vt:lpstr>
      <vt:lpstr>PowerPoint Presentation</vt:lpstr>
      <vt:lpstr>برخي از اقدامات پيشگيرانه بهداشت محیط و زباله های بیمارستانی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Elyar</dc:creator>
  <cp:lastModifiedBy>Windows User</cp:lastModifiedBy>
  <cp:revision>39</cp:revision>
  <dcterms:created xsi:type="dcterms:W3CDTF">2013-11-23T16:22:32Z</dcterms:created>
  <dcterms:modified xsi:type="dcterms:W3CDTF">2020-10-27T07:53:45Z</dcterms:modified>
</cp:coreProperties>
</file>